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7" r:id="rId2"/>
    <p:sldId id="546" r:id="rId3"/>
    <p:sldId id="478" r:id="rId4"/>
    <p:sldId id="480" r:id="rId5"/>
    <p:sldId id="547" r:id="rId6"/>
    <p:sldId id="481" r:id="rId7"/>
    <p:sldId id="548" r:id="rId8"/>
    <p:sldId id="549" r:id="rId9"/>
    <p:sldId id="550" r:id="rId10"/>
    <p:sldId id="551" r:id="rId11"/>
    <p:sldId id="552" r:id="rId12"/>
    <p:sldId id="553" r:id="rId13"/>
    <p:sldId id="557" r:id="rId14"/>
    <p:sldId id="509" r:id="rId15"/>
    <p:sldId id="514" r:id="rId16"/>
    <p:sldId id="554" r:id="rId17"/>
    <p:sldId id="555" r:id="rId18"/>
    <p:sldId id="522" r:id="rId19"/>
    <p:sldId id="556" r:id="rId20"/>
    <p:sldId id="371" r:id="rId21"/>
    <p:sldId id="404" r:id="rId2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1"/>
    <a:srgbClr val="C0CC2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2378" autoAdjust="0"/>
    <p:restoredTop sz="94545" autoAdjust="0"/>
  </p:normalViewPr>
  <p:slideViewPr>
    <p:cSldViewPr snapToObjects="1">
      <p:cViewPr>
        <p:scale>
          <a:sx n="100" d="100"/>
          <a:sy n="100" d="100"/>
        </p:scale>
        <p:origin x="-102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AD82C-CDE7-924F-B358-D490B82B58DC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B4290-8AB9-3E49-8425-283E1434B0F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14475" y="962025"/>
            <a:ext cx="3830638" cy="2873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lIns="90076" tIns="45690" rIns="90076" bIns="45690"/>
          <a:lstStyle/>
          <a:p>
            <a:pPr defTabSz="1087438"/>
            <a:endParaRPr lang="es-E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76A0D-5E28-4B4A-B7F8-6AEE55BA99CE}" type="datetimeFigureOut">
              <a:rPr lang="es-ES_tradnl" smtClean="0"/>
              <a:pPr/>
              <a:t>20/4/23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B95A2-2A91-EA4D-B0FA-859C55EA17E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01994" y="6248400"/>
            <a:ext cx="389606" cy="3906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90441" y="6442340"/>
            <a:ext cx="7096359" cy="249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1187624" y="1916832"/>
            <a:ext cx="6840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u="none" dirty="0">
                <a:solidFill>
                  <a:srgbClr val="0000FF"/>
                </a:solidFill>
                <a:latin typeface="Calibri" panose="020F0502020204030204" pitchFamily="34" charset="0"/>
                <a:ea typeface="Big Caslon" charset="0"/>
                <a:cs typeface="Calibri" panose="020F0502020204030204" pitchFamily="34" charset="0"/>
              </a:rPr>
              <a:t>"</a:t>
            </a:r>
            <a:r>
              <a:rPr lang="es-ES" sz="3600" u="none" dirty="0" smtClean="0">
                <a:solidFill>
                  <a:srgbClr val="0000FF"/>
                </a:solidFill>
                <a:latin typeface="Calibri" panose="020F0502020204030204" pitchFamily="34" charset="0"/>
                <a:ea typeface="Big Caslon" charset="0"/>
                <a:cs typeface="Calibri" panose="020F0502020204030204" pitchFamily="34" charset="0"/>
              </a:rPr>
              <a:t>Registro y codificación </a:t>
            </a:r>
            <a:r>
              <a:rPr lang="es-ES" sz="3600" u="none" dirty="0">
                <a:solidFill>
                  <a:srgbClr val="0000FF"/>
                </a:solidFill>
                <a:latin typeface="Calibri" panose="020F0502020204030204" pitchFamily="34" charset="0"/>
                <a:ea typeface="Big Caslon" charset="0"/>
                <a:cs typeface="Calibri" panose="020F0502020204030204" pitchFamily="34" charset="0"/>
              </a:rPr>
              <a:t>de la información de los casos de </a:t>
            </a:r>
            <a:r>
              <a:rPr lang="es-ES" sz="3600" u="none" dirty="0" smtClean="0">
                <a:solidFill>
                  <a:srgbClr val="0000FF"/>
                </a:solidFill>
                <a:latin typeface="Calibri" panose="020F0502020204030204" pitchFamily="34" charset="0"/>
                <a:ea typeface="Big Caslon" charset="0"/>
                <a:cs typeface="Calibri" panose="020F0502020204030204" pitchFamily="34" charset="0"/>
              </a:rPr>
              <a:t>Violación </a:t>
            </a:r>
            <a:r>
              <a:rPr lang="es-ES" sz="3600" u="none" dirty="0">
                <a:solidFill>
                  <a:srgbClr val="0000FF"/>
                </a:solidFill>
                <a:latin typeface="Calibri" panose="020F0502020204030204" pitchFamily="34" charset="0"/>
                <a:ea typeface="Big Caslon" charset="0"/>
                <a:cs typeface="Calibri" panose="020F0502020204030204" pitchFamily="34" charset="0"/>
              </a:rPr>
              <a:t>sexual e Interrupción Voluntaria del Embarazo (IVE)" </a:t>
            </a:r>
            <a:r>
              <a:rPr lang="es-ES_tradnl" sz="3600" u="none" dirty="0">
                <a:solidFill>
                  <a:srgbClr val="0000FF"/>
                </a:solidFill>
                <a:latin typeface="Calibri" panose="020F0502020204030204" pitchFamily="34" charset="0"/>
                <a:ea typeface="Big Caslon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s-ES" sz="3600" u="none" dirty="0">
              <a:solidFill>
                <a:srgbClr val="0000FF"/>
              </a:solidFill>
              <a:latin typeface="Calibri" panose="020F0502020204030204" pitchFamily="34" charset="0"/>
              <a:ea typeface="Big Caslon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A7F1A3-CD9E-4B39-9E8C-4047A0EDE8D0}"/>
              </a:ext>
            </a:extLst>
          </p:cNvPr>
          <p:cNvSpPr txBox="1"/>
          <p:nvPr/>
        </p:nvSpPr>
        <p:spPr>
          <a:xfrm>
            <a:off x="4114800" y="5486400"/>
            <a:ext cx="4800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Dra. Amanda Guadalupe Navarro Robles</a:t>
            </a:r>
          </a:p>
          <a:p>
            <a:r>
              <a:rPr lang="es-ES" sz="1300" dirty="0"/>
              <a:t>Centro Colaborador para la Familia de </a:t>
            </a:r>
            <a:r>
              <a:rPr lang="es-ES" sz="1300" dirty="0" smtClean="0"/>
              <a:t>Clasificaciones Internacionales</a:t>
            </a:r>
          </a:p>
          <a:p>
            <a:r>
              <a:rPr lang="es-ES" sz="1300" dirty="0" smtClean="0"/>
              <a:t> </a:t>
            </a:r>
            <a:r>
              <a:rPr lang="es-ES" sz="1300" dirty="0"/>
              <a:t>de la OMS en México (</a:t>
            </a:r>
            <a:r>
              <a:rPr lang="es-ES" sz="1300" dirty="0" smtClean="0"/>
              <a:t>CEMECE)</a:t>
            </a:r>
            <a:endParaRPr lang="es-MX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39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09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40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038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41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90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58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58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0052" y="64292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s-MX" sz="3200" kern="0" dirty="0"/>
          </a:p>
        </p:txBody>
      </p:sp>
      <p:sp>
        <p:nvSpPr>
          <p:cNvPr id="3" name="3 Rectángulo"/>
          <p:cNvSpPr/>
          <p:nvPr/>
        </p:nvSpPr>
        <p:spPr>
          <a:xfrm>
            <a:off x="1066800" y="838200"/>
            <a:ext cx="73628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/>
              <a:t>EJEMPLOS DE</a:t>
            </a:r>
            <a:r>
              <a:rPr lang="es-MX" sz="4400" dirty="0" smtClean="0"/>
              <a:t> REGISTRO Y CODIFICACIÓN </a:t>
            </a:r>
            <a:r>
              <a:rPr lang="es-MX" sz="4400" dirty="0"/>
              <a:t>DE LOS </a:t>
            </a:r>
            <a:r>
              <a:rPr lang="es-MX" sz="4400" dirty="0" smtClean="0"/>
              <a:t>FORMATOS ESTADÍSTICOS</a:t>
            </a:r>
          </a:p>
          <a:p>
            <a:pPr algn="ctr"/>
            <a:endParaRPr lang="es-MX" sz="4400" dirty="0" smtClean="0"/>
          </a:p>
          <a:p>
            <a:pPr algn="ctr"/>
            <a:r>
              <a:rPr lang="es-MX" sz="4400" dirty="0" smtClean="0"/>
              <a:t>Abuso sexual (violación)</a:t>
            </a:r>
          </a:p>
          <a:p>
            <a:pPr algn="ctr"/>
            <a:endParaRPr lang="es-MX" sz="4400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1200" y="4800600"/>
            <a:ext cx="5486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i="1" dirty="0" smtClean="0">
                <a:solidFill>
                  <a:srgbClr val="0000F1"/>
                </a:solidFill>
              </a:rPr>
              <a:t>Sin que haya como resultado un embarazo</a:t>
            </a:r>
            <a:endParaRPr lang="es-ES_tradnl" sz="2400" b="1" i="1" dirty="0">
              <a:solidFill>
                <a:srgbClr val="0000F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12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643042" y="1977932"/>
            <a:ext cx="62865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solidFill>
                  <a:srgbClr val="0000F1"/>
                </a:solidFill>
                <a:latin typeface="+mj-lt"/>
              </a:rPr>
              <a:t>Hoja de Diaria </a:t>
            </a:r>
            <a:r>
              <a:rPr lang="es-MX" sz="4800" dirty="0" smtClean="0">
                <a:solidFill>
                  <a:srgbClr val="0000F1"/>
                </a:solidFill>
                <a:latin typeface="+mj-lt"/>
              </a:rPr>
              <a:t>del Servicio de Urgencias</a:t>
            </a:r>
            <a:endParaRPr lang="es-MX" sz="4800" dirty="0">
              <a:solidFill>
                <a:srgbClr val="0000F1"/>
              </a:solidFill>
              <a:latin typeface="+mj-lt"/>
            </a:endParaRPr>
          </a:p>
          <a:p>
            <a:pPr algn="ctr"/>
            <a:endParaRPr lang="es-MX" sz="4800" dirty="0">
              <a:solidFill>
                <a:srgbClr val="0000F1"/>
              </a:solidFill>
              <a:latin typeface="+mj-lt"/>
            </a:endParaRPr>
          </a:p>
          <a:p>
            <a:pPr algn="ctr"/>
            <a:r>
              <a:rPr lang="es-MX" sz="4000" dirty="0">
                <a:solidFill>
                  <a:srgbClr val="0000F1"/>
                </a:solidFill>
                <a:latin typeface="+mj-lt"/>
              </a:rPr>
              <a:t>SINBA-SEUL-16-P DGIS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4-13 a la(s) 16.44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445"/>
            <a:ext cx="9144000" cy="504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4-13 a la(s) 16.46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846"/>
            <a:ext cx="9144000" cy="541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0052" y="64292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s-MX" sz="3200" kern="0" dirty="0"/>
          </a:p>
        </p:txBody>
      </p:sp>
      <p:sp>
        <p:nvSpPr>
          <p:cNvPr id="3" name="3 Rectángulo"/>
          <p:cNvSpPr/>
          <p:nvPr/>
        </p:nvSpPr>
        <p:spPr>
          <a:xfrm>
            <a:off x="1371600" y="1412776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solidFill>
                  <a:srgbClr val="0000F1"/>
                </a:solidFill>
                <a:latin typeface="+mj-lt"/>
              </a:rPr>
              <a:t>Hoja de Registro de Atención por Violencia y/o Lesión</a:t>
            </a:r>
          </a:p>
          <a:p>
            <a:pPr algn="ctr"/>
            <a:endParaRPr lang="es-MX" sz="4800" dirty="0">
              <a:solidFill>
                <a:srgbClr val="0000F1"/>
              </a:solidFill>
              <a:latin typeface="+mj-lt"/>
            </a:endParaRPr>
          </a:p>
          <a:p>
            <a:pPr algn="ctr"/>
            <a:r>
              <a:rPr lang="es-MX" sz="4800" dirty="0">
                <a:solidFill>
                  <a:srgbClr val="0000F1"/>
                </a:solidFill>
                <a:latin typeface="+mj-lt"/>
              </a:rPr>
              <a:t>SINBA-SEUL-17-P DGIS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4-13 a la(s) 16.49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325"/>
            <a:ext cx="9144000" cy="5257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08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9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ángulo 1"/>
          <p:cNvSpPr>
            <a:spLocks noChangeArrowheads="1"/>
          </p:cNvSpPr>
          <p:nvPr/>
        </p:nvSpPr>
        <p:spPr bwMode="auto">
          <a:xfrm>
            <a:off x="381000" y="548680"/>
            <a:ext cx="8534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3600" u="none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Para reflexionar:</a:t>
            </a:r>
          </a:p>
          <a:p>
            <a:pPr algn="ctr"/>
            <a:endParaRPr lang="es-ES_tradnl" sz="3600" u="none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u="none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La calidad de la información depende:</a:t>
            </a:r>
          </a:p>
          <a:p>
            <a:endParaRPr lang="es-ES_tradnl" sz="2200" b="1" u="none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Ø"/>
            </a:pPr>
            <a:r>
              <a:rPr lang="es-ES_tradnl" sz="2200" u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Información solicitada en los documentos de registro</a:t>
            </a:r>
          </a:p>
          <a:p>
            <a:pPr>
              <a:buFont typeface="Wingdings" charset="2"/>
              <a:buChar char="Ø"/>
            </a:pPr>
            <a:r>
              <a:rPr lang="es-ES_tradnl" sz="2200" u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Personal que debe llenarlo (Registro)</a:t>
            </a:r>
          </a:p>
          <a:p>
            <a:pPr>
              <a:buFont typeface="Wingdings" charset="2"/>
              <a:buChar char="Ø"/>
            </a:pPr>
            <a:r>
              <a:rPr lang="es-ES_tradnl" sz="2200" u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Legibilidad con que se registra el dato</a:t>
            </a:r>
          </a:p>
          <a:p>
            <a:pPr>
              <a:buFont typeface="Wingdings" charset="2"/>
              <a:buChar char="Ø"/>
            </a:pPr>
            <a:r>
              <a:rPr lang="es-ES_tradnl" sz="2200" u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Codificación</a:t>
            </a:r>
          </a:p>
          <a:p>
            <a:pPr>
              <a:buFont typeface="Wingdings" charset="2"/>
              <a:buChar char="Ø"/>
            </a:pPr>
            <a:r>
              <a:rPr lang="es-ES_tradnl" sz="2200" u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Captura</a:t>
            </a:r>
          </a:p>
          <a:p>
            <a:pPr>
              <a:buFont typeface="Wingdings" charset="2"/>
              <a:buChar char="Ø"/>
            </a:pPr>
            <a:r>
              <a:rPr lang="es-ES_tradnl" sz="2200" u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Integración de las cifras</a:t>
            </a:r>
          </a:p>
          <a:p>
            <a:endParaRPr lang="es-ES_tradnl" sz="2200" u="non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2200" u="non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200" u="none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Esto garantiza la continuidad de la atención del paciente, la validez de estas notaciones para la investigación y su uso para aspectos legales</a:t>
            </a:r>
            <a:r>
              <a:rPr lang="es-ES_tradnl" sz="2200" u="none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81150" y="2362200"/>
            <a:ext cx="6662738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s-ES_tradnl" sz="8000" b="1" i="1" u="none" dirty="0">
                <a:solidFill>
                  <a:srgbClr val="0000F1"/>
                </a:solidFill>
                <a:latin typeface="Book Antiqua" panose="02040602050305030304" pitchFamily="18" charset="0"/>
                <a:ea typeface="ＭＳ Ｐゴシック" pitchFamily="33" charset="-128"/>
                <a:cs typeface="Calibri" panose="020F0502020204030204" pitchFamily="34" charset="0"/>
              </a:rPr>
              <a:t> Gracias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2B2699A-C508-2A4E-A8BD-07EC025D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894" y="5486400"/>
            <a:ext cx="41345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ES_tradnl" sz="2800" u="none" dirty="0">
                <a:solidFill>
                  <a:srgbClr val="6666FF"/>
                </a:solidFill>
                <a:latin typeface="Calibri" panose="020F0502020204030204" pitchFamily="34" charset="0"/>
                <a:ea typeface="ＭＳ Ｐゴシック" pitchFamily="33" charset="-128"/>
                <a:cs typeface="Calibri" panose="020F0502020204030204" pitchFamily="34" charset="0"/>
              </a:rPr>
              <a:t>ag.navarro@hotmail.com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2560" y="762000"/>
            <a:ext cx="7083164" cy="39415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>
              <a:defRPr/>
            </a:pPr>
            <a:r>
              <a:rPr lang="es-ES" kern="0" dirty="0" smtClean="0">
                <a:solidFill>
                  <a:srgbClr val="0000FF"/>
                </a:solidFill>
                <a:latin typeface="+mj-lt"/>
              </a:rPr>
              <a:t>Acuerdo para el registro y codificación de casos de Interrupción Voluntaria del Embarazo por Violación (IVE)</a:t>
            </a:r>
          </a:p>
          <a:p>
            <a:pPr lvl="1">
              <a:defRPr/>
            </a:pPr>
            <a:endParaRPr lang="es-MX" kern="0" dirty="0">
              <a:solidFill>
                <a:srgbClr val="0000FF"/>
              </a:solidFill>
              <a:latin typeface="Gotham" panose="0200050405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494" y="762000"/>
            <a:ext cx="8279976" cy="5105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buFont typeface="Wingdings" charset="2"/>
              <a:buChar char="Ø"/>
              <a:defRPr/>
            </a:pPr>
            <a:r>
              <a:rPr lang="es-ES" sz="2400" kern="0" dirty="0" smtClean="0">
                <a:solidFill>
                  <a:srgbClr val="000000"/>
                </a:solidFill>
                <a:latin typeface="+mn-lt"/>
              </a:rPr>
              <a:t>Necesidad de contar con información específica sobre las interrupciones voluntarias del embarazo (IVE) como resultado de una violación sexual.</a:t>
            </a:r>
          </a:p>
          <a:p>
            <a:pPr algn="just">
              <a:defRPr/>
            </a:pPr>
            <a:endParaRPr lang="es-ES" sz="2400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charset="2"/>
              <a:buChar char="Ø"/>
              <a:defRPr/>
            </a:pPr>
            <a:r>
              <a:rPr lang="es-ES" sz="2400" kern="0" dirty="0" smtClean="0">
                <a:solidFill>
                  <a:srgbClr val="000000"/>
                </a:solidFill>
                <a:latin typeface="+mn-lt"/>
              </a:rPr>
              <a:t>La modificación a la NOM-046, ha resultado en diversas peticiones de información por parte de usuarios que requieren conocer la interrupción del embarazo ligado a la causal relacionada con violación sexual, por la implicación que este tema tiene en la violencia de género.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3400" y="2680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dirty="0" smtClean="0">
                <a:solidFill>
                  <a:srgbClr val="0000FF"/>
                </a:solidFill>
                <a:latin typeface="+mj-lt"/>
              </a:rPr>
              <a:t>Justificación</a:t>
            </a:r>
          </a:p>
          <a:p>
            <a:endParaRPr lang="es-ES_tradnl" sz="36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09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494" y="609600"/>
            <a:ext cx="8279976" cy="6019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buFont typeface="Wingdings" charset="2"/>
              <a:buChar char="Ø"/>
              <a:defRPr/>
            </a:pPr>
            <a:r>
              <a:rPr lang="es-ES" sz="2100" kern="0" dirty="0" smtClean="0">
                <a:solidFill>
                  <a:srgbClr val="000000"/>
                </a:solidFill>
                <a:latin typeface="+mn-lt"/>
              </a:rPr>
              <a:t>Mayo/2017: Elaboración de acuerdo de codificación de casos de IVE y presentación al CEMECE. Capacitación en el registro y codificación de casos de IVE. SEDESA/ CDMX.</a:t>
            </a:r>
          </a:p>
          <a:p>
            <a:pPr algn="just">
              <a:defRPr/>
            </a:pPr>
            <a:endParaRPr lang="es-ES" sz="2100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charset="2"/>
              <a:buChar char="Ø"/>
              <a:defRPr/>
            </a:pPr>
            <a:r>
              <a:rPr lang="es-ES" sz="2100" kern="0" dirty="0" smtClean="0">
                <a:solidFill>
                  <a:srgbClr val="000000"/>
                </a:solidFill>
                <a:latin typeface="+mn-lt"/>
              </a:rPr>
              <a:t>Diciembre/2019. Oficio nacional con el acuerdo de registro y codificación de casos de IVE. DGIS</a:t>
            </a:r>
          </a:p>
          <a:p>
            <a:pPr algn="just">
              <a:defRPr/>
            </a:pPr>
            <a:endParaRPr lang="es-ES" sz="2100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charset="2"/>
              <a:buChar char="Ø"/>
              <a:defRPr/>
            </a:pPr>
            <a:r>
              <a:rPr lang="es-ES" sz="2100" kern="0" dirty="0" smtClean="0">
                <a:solidFill>
                  <a:srgbClr val="000000"/>
                </a:solidFill>
                <a:latin typeface="+mn-lt"/>
              </a:rPr>
              <a:t>19/01/2023: Dirección de Violencia de Género del CNEGySR  solicita al CEMECE modificaciones al acuerdo.</a:t>
            </a:r>
          </a:p>
          <a:p>
            <a:pPr algn="just">
              <a:defRPr/>
            </a:pPr>
            <a:endParaRPr lang="es-ES" sz="2100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charset="2"/>
              <a:buChar char="Ø"/>
              <a:defRPr/>
            </a:pPr>
            <a:r>
              <a:rPr lang="es-ES" sz="2100" kern="0" dirty="0" smtClean="0">
                <a:solidFill>
                  <a:srgbClr val="000000"/>
                </a:solidFill>
                <a:latin typeface="+mn-lt"/>
              </a:rPr>
              <a:t>24/01/2023: Reunión de revisión del acuerdo. Dirección de Violencia Intrafamiliar del CNEGySR.</a:t>
            </a:r>
          </a:p>
          <a:p>
            <a:pPr algn="just">
              <a:buFont typeface="Wingdings" charset="2"/>
              <a:buChar char="Ø"/>
              <a:defRPr/>
            </a:pPr>
            <a:endParaRPr lang="es-ES" sz="2100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charset="2"/>
              <a:buChar char="Ø"/>
              <a:defRPr/>
            </a:pPr>
            <a:r>
              <a:rPr lang="es-ES" sz="2100" kern="0" dirty="0" smtClean="0">
                <a:solidFill>
                  <a:srgbClr val="000000"/>
                </a:solidFill>
                <a:latin typeface="+mn-lt"/>
              </a:rPr>
              <a:t>31/01/2023: Reunión extraordinaria del CEMECE, participó la Dirección de Violencia Intrafamiliar del CNEGySR. Se retoma el acuerdo con una modificación.</a:t>
            </a:r>
            <a:endParaRPr lang="es-ES" sz="21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5800" y="177224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100" kern="0" dirty="0" smtClean="0">
                <a:solidFill>
                  <a:srgbClr val="0000FF"/>
                </a:solidFill>
                <a:latin typeface="+mj-lt"/>
              </a:rPr>
              <a:t>Acuerdo: Antecedentes</a:t>
            </a:r>
          </a:p>
          <a:p>
            <a:endParaRPr lang="es-ES_tradnl" sz="36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13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12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35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178"/>
            <a:ext cx="9144000" cy="583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4-13 a la(s) 16.37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93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378</Words>
  <Application>Microsoft Office PowerPoint</Application>
  <PresentationFormat>Presentación en pantalla (4:3)</PresentationFormat>
  <Paragraphs>44</Paragraphs>
  <Slides>21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REGIONAL DE CAPACITACIÓN EN LA FAMILIA DE CLASIFICACIONES EN SALUD DE LA OMS DE LA CIUDAD DE MÉXICO (CECACE-CDMX</dc:title>
  <dc:creator>amanda navarro robles</dc:creator>
  <cp:lastModifiedBy>amanda navarro robles</cp:lastModifiedBy>
  <cp:revision>462</cp:revision>
  <dcterms:created xsi:type="dcterms:W3CDTF">2023-04-21T03:11:52Z</dcterms:created>
  <dcterms:modified xsi:type="dcterms:W3CDTF">2023-04-21T03:12:40Z</dcterms:modified>
</cp:coreProperties>
</file>